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65"/>
  </p:notesMasterIdLst>
  <p:handoutMasterIdLst>
    <p:handoutMasterId r:id="rId66"/>
  </p:handoutMasterIdLst>
  <p:sldIdLst>
    <p:sldId id="895" r:id="rId2"/>
    <p:sldId id="939" r:id="rId3"/>
    <p:sldId id="1627" r:id="rId4"/>
    <p:sldId id="1628" r:id="rId5"/>
    <p:sldId id="1676" r:id="rId6"/>
    <p:sldId id="1673" r:id="rId7"/>
    <p:sldId id="1632" r:id="rId8"/>
    <p:sldId id="1674" r:id="rId9"/>
    <p:sldId id="1630" r:id="rId10"/>
    <p:sldId id="1656" r:id="rId11"/>
    <p:sldId id="1657" r:id="rId12"/>
    <p:sldId id="1658" r:id="rId13"/>
    <p:sldId id="1660" r:id="rId14"/>
    <p:sldId id="1661" r:id="rId15"/>
    <p:sldId id="1662" r:id="rId16"/>
    <p:sldId id="1663" r:id="rId17"/>
    <p:sldId id="1664" r:id="rId18"/>
    <p:sldId id="1665" r:id="rId19"/>
    <p:sldId id="1666" r:id="rId20"/>
    <p:sldId id="1667" r:id="rId21"/>
    <p:sldId id="1668" r:id="rId22"/>
    <p:sldId id="1669" r:id="rId23"/>
    <p:sldId id="1670" r:id="rId24"/>
    <p:sldId id="1671" r:id="rId25"/>
    <p:sldId id="1672" r:id="rId26"/>
    <p:sldId id="1679" r:id="rId27"/>
    <p:sldId id="1680" r:id="rId28"/>
    <p:sldId id="1677" r:id="rId29"/>
    <p:sldId id="1624" r:id="rId30"/>
    <p:sldId id="1641" r:id="rId31"/>
    <p:sldId id="1631" r:id="rId32"/>
    <p:sldId id="1639" r:id="rId33"/>
    <p:sldId id="1638" r:id="rId34"/>
    <p:sldId id="1634" r:id="rId35"/>
    <p:sldId id="1640" r:id="rId36"/>
    <p:sldId id="1629" r:id="rId37"/>
    <p:sldId id="1655" r:id="rId38"/>
    <p:sldId id="1633" r:id="rId39"/>
    <p:sldId id="1637" r:id="rId40"/>
    <p:sldId id="1342" r:id="rId41"/>
    <p:sldId id="1230" r:id="rId42"/>
    <p:sldId id="1344" r:id="rId43"/>
    <p:sldId id="1231" r:id="rId44"/>
    <p:sldId id="1642" r:id="rId45"/>
    <p:sldId id="1644" r:id="rId46"/>
    <p:sldId id="1645" r:id="rId47"/>
    <p:sldId id="1646" r:id="rId48"/>
    <p:sldId id="1653" r:id="rId49"/>
    <p:sldId id="1648" r:id="rId50"/>
    <p:sldId id="1647" r:id="rId51"/>
    <p:sldId id="1649" r:id="rId52"/>
    <p:sldId id="1650" r:id="rId53"/>
    <p:sldId id="1635" r:id="rId54"/>
    <p:sldId id="1682" r:id="rId55"/>
    <p:sldId id="1678" r:id="rId56"/>
    <p:sldId id="1683" r:id="rId57"/>
    <p:sldId id="1684" r:id="rId58"/>
    <p:sldId id="1681" r:id="rId59"/>
    <p:sldId id="1652" r:id="rId60"/>
    <p:sldId id="1654" r:id="rId61"/>
    <p:sldId id="1685" r:id="rId62"/>
    <p:sldId id="1675" r:id="rId63"/>
    <p:sldId id="1270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627"/>
            <p14:sldId id="1628"/>
            <p14:sldId id="1676"/>
            <p14:sldId id="1673"/>
            <p14:sldId id="1632"/>
            <p14:sldId id="1674"/>
            <p14:sldId id="1630"/>
            <p14:sldId id="1656"/>
            <p14:sldId id="1657"/>
            <p14:sldId id="1658"/>
            <p14:sldId id="1660"/>
            <p14:sldId id="1661"/>
            <p14:sldId id="1662"/>
            <p14:sldId id="166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79"/>
            <p14:sldId id="1680"/>
            <p14:sldId id="1677"/>
            <p14:sldId id="1624"/>
            <p14:sldId id="1641"/>
            <p14:sldId id="1631"/>
            <p14:sldId id="1639"/>
            <p14:sldId id="1638"/>
            <p14:sldId id="1634"/>
            <p14:sldId id="1640"/>
            <p14:sldId id="1629"/>
            <p14:sldId id="1655"/>
            <p14:sldId id="1633"/>
            <p14:sldId id="1637"/>
            <p14:sldId id="1342"/>
            <p14:sldId id="1230"/>
            <p14:sldId id="1344"/>
            <p14:sldId id="1231"/>
            <p14:sldId id="1642"/>
            <p14:sldId id="1644"/>
            <p14:sldId id="1645"/>
            <p14:sldId id="1646"/>
            <p14:sldId id="1653"/>
            <p14:sldId id="1648"/>
            <p14:sldId id="1647"/>
            <p14:sldId id="1649"/>
            <p14:sldId id="1650"/>
            <p14:sldId id="1635"/>
            <p14:sldId id="1682"/>
            <p14:sldId id="1678"/>
            <p14:sldId id="1683"/>
            <p14:sldId id="1684"/>
            <p14:sldId id="1681"/>
            <p14:sldId id="1652"/>
            <p14:sldId id="1654"/>
            <p14:sldId id="1685"/>
            <p14:sldId id="1675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4432"/>
    <a:srgbClr val="1778B8"/>
    <a:srgbClr val="FFFDF9"/>
    <a:srgbClr val="B58900"/>
    <a:srgbClr val="9E60B8"/>
    <a:srgbClr val="36544F"/>
    <a:srgbClr val="3E729D"/>
    <a:srgbClr val="5AB88F"/>
    <a:srgbClr val="FB8E20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04"/>
    <p:restoredTop sz="96911" autoAdjust="0"/>
  </p:normalViewPr>
  <p:slideViewPr>
    <p:cSldViewPr snapToGrid="0" snapToObjects="1">
      <p:cViewPr>
        <p:scale>
          <a:sx n="206" d="100"/>
          <a:sy n="206" d="100"/>
        </p:scale>
        <p:origin x="520" y="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23.09.23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23.09.23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Eichhörnchen, Säugetier, draußen, Europäisches Eichhörnchen enthält.&#10;&#10;Automatisch generierte Beschreibung">
            <a:extLst>
              <a:ext uri="{FF2B5EF4-FFF2-40B4-BE49-F238E27FC236}">
                <a16:creationId xmlns:a16="http://schemas.microsoft.com/office/drawing/2014/main" id="{6E6D5904-6622-402A-5435-C39F8214D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52" t="9401" r="-308" b="9608"/>
          <a:stretch/>
        </p:blipFill>
        <p:spPr>
          <a:xfrm>
            <a:off x="-499" y="-34747"/>
            <a:ext cx="9193006" cy="517824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8371" y="-34747"/>
            <a:ext cx="9202305" cy="4612054"/>
          </a:xfrm>
          <a:prstGeom prst="rect">
            <a:avLst/>
          </a:prstGeom>
          <a:solidFill>
            <a:srgbClr val="D4EBE9">
              <a:alpha val="316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3" name="Rechteck 2"/>
          <p:cNvSpPr/>
          <p:nvPr/>
        </p:nvSpPr>
        <p:spPr>
          <a:xfrm>
            <a:off x="157831" y="1139822"/>
            <a:ext cx="7870270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de-DE" sz="72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72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-Architekturen</a:t>
            </a:r>
            <a:endParaRPr lang="de-DE" sz="36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Web Developer Conference | Hamburg, 19.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19C9F6C-37CF-9943-948F-72DE55B90AF7}"/>
              </a:ext>
            </a:extLst>
          </p:cNvPr>
          <p:cNvSpPr/>
          <p:nvPr/>
        </p:nvSpPr>
        <p:spPr>
          <a:xfrm>
            <a:off x="4950941" y="219235"/>
            <a:ext cx="4056440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/wdc2023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157831" y="3214659"/>
            <a:ext cx="8169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Das </a:t>
            </a:r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Ende</a:t>
            </a:r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 der </a:t>
            </a:r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Single-Page-Anwendungen</a:t>
            </a:r>
            <a:r>
              <a:rPr lang="de-DE" sz="2800" b="1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rgbClr val="EF7D1D"/>
                </a:solidFill>
                <a:latin typeface="Montserrat" charset="0"/>
                <a:ea typeface="Montserrat" charset="0"/>
                <a:cs typeface="Montserrat" charset="0"/>
              </a:rPr>
              <a:t>?</a:t>
            </a:r>
            <a:endParaRPr lang="de-DE" sz="1200" dirty="0">
              <a:ln>
                <a:solidFill>
                  <a:schemeClr val="bg1">
                    <a:lumMod val="75000"/>
                  </a:schemeClr>
                </a:solidFill>
              </a:ln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87C798-4CF5-3B68-1858-261ADD57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6263" y="6962273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geht mit 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so-la-la (kommt auf die Anforderung an)</a:t>
            </a:r>
          </a:p>
          <a:p>
            <a:pPr lvl="1">
              <a:lnSpc>
                <a:spcPct val="140000"/>
              </a:lnSpc>
            </a:pPr>
            <a:r>
              <a:rPr lang="de-DE" sz="1300" dirty="0" err="1"/>
              <a:t>Disablen</a:t>
            </a:r>
            <a:r>
              <a:rPr lang="de-DE" sz="1300" dirty="0"/>
              <a:t> des Buttons ohne JS nicht möglich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Absenden des Formulars: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Server muss komplette Seite neu zurückschicken</a:t>
            </a:r>
          </a:p>
          <a:p>
            <a:pPr lvl="1">
              <a:lnSpc>
                <a:spcPct val="140000"/>
              </a:lnSpc>
            </a:pPr>
            <a:r>
              <a:rPr lang="de-DE" sz="1300" dirty="0"/>
              <a:t>Ggf. mit Fehlermeldung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Was bedeutet das für das Datenvolumen?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44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Formvalidierung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der Eingaben </a:t>
            </a:r>
            <a:r>
              <a:rPr lang="de-DE" sz="1600" b="0" u="sng" dirty="0">
                <a:solidFill>
                  <a:srgbClr val="36544F"/>
                </a:solidFill>
              </a:rPr>
              <a:t>muss</a:t>
            </a:r>
            <a:r>
              <a:rPr lang="de-DE" sz="1600" b="0" dirty="0">
                <a:solidFill>
                  <a:srgbClr val="36544F"/>
                </a:solidFill>
              </a:rPr>
              <a:t> im Server erfolgen (Sicherheit!)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kann im Client erfolgen (bessere UX)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z.B. semantische Felder (email, </a:t>
            </a:r>
            <a:r>
              <a:rPr lang="de-DE" sz="1300" b="0" dirty="0" err="1">
                <a:solidFill>
                  <a:srgbClr val="36544F"/>
                </a:solidFill>
              </a:rPr>
              <a:t>number</a:t>
            </a:r>
            <a:r>
              <a:rPr lang="de-DE" sz="1300" b="0" dirty="0">
                <a:solidFill>
                  <a:srgbClr val="36544F"/>
                </a:solidFill>
              </a:rPr>
              <a:t>) mit eingebauten </a:t>
            </a:r>
            <a:r>
              <a:rPr lang="de-DE" sz="1300" b="0" dirty="0" err="1">
                <a:solidFill>
                  <a:srgbClr val="36544F"/>
                </a:solidFill>
              </a:rPr>
              <a:t>Constraints</a:t>
            </a:r>
            <a:endParaRPr lang="de-DE" sz="13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300" dirty="0"/>
              <a:t>JS API für komplexe Validierungen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deckt einige Fälle noch nicht ab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8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Konsequenzen wie beim 1. Formular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Backend muss jetzt aber in der Lage sein, für eine Seite mit zwei Formularen zu arbeiten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woher die Daten jeweils kommen (URL, POST Body, ...)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welche Meldungen wohin gerendert werden müssen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0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 (?)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Browser muss Seite mit Platzhalter/Wartemeldung liefern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Client muss auf fehlende Teile warten und dann in die Seite integrieren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HTMX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5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Als Reaktion auf den "Add"-Button-Klick muss neben dem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-Request auch unmittelbar die Darstellung angepasst werden 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und der Button muss disabled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1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der Request läuft, zeigt der Browser ein Wartesymbol an (wenn überhaupt)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Laden der Daten muss von der Darstellung entkoppelt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Was bedeutet das für unsere SEO-Anforderung?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28726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0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schwierig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Formulare müssten "eins" sein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Inhalte müssten beim Klick auf den Server übertragen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müsste wissen, was er tun soll (Button "Add" oder Button "Register")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64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 Navigation über die Links kommt immer neue Seite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Eingaben sind dann weg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Eingaben müssen also irgendwo zwischengespeichert werden (bzw. bei jedem Request mitgesendet werden)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Klassiker in SPA: Globaler Zustand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Wie sähe es aus, wenn die Daten sogar über Seiten </a:t>
            </a:r>
            <a:r>
              <a:rPr lang="de-DE" sz="1600" b="0" dirty="0" err="1">
                <a:solidFill>
                  <a:srgbClr val="36544F"/>
                </a:solidFill>
              </a:rPr>
              <a:t>reload</a:t>
            </a:r>
            <a:r>
              <a:rPr lang="de-DE" sz="1600" b="0" dirty="0">
                <a:solidFill>
                  <a:srgbClr val="36544F"/>
                </a:solidFill>
              </a:rPr>
              <a:t> erhalten bleiben sollen?</a:t>
            </a:r>
          </a:p>
          <a:p>
            <a:pPr marL="342900" lvl="1" indent="0">
              <a:lnSpc>
                <a:spcPct val="140000"/>
              </a:lnSpc>
              <a:buNone/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3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wird ein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o.ä. dargestellt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ein Video läuft (z.B. mit Werbung)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41AC81-1E8C-CB68-727B-00DC7823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EC5CB1-C300-2FD2-3A77-1B92F017FD21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5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Server Request wird die Seite komplett neu aufgebaut, Video fängt von vorne an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Countdown/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ist ohne JS ohnehin nicht möglich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B6BF17-4052-6907-6FF6-DBB2AC41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139DDE9-A745-E022-5688-A6C7FF88CE7B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94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CommentService</a:t>
            </a:r>
            <a:r>
              <a:rPr lang="de-DE" sz="1600" b="0" dirty="0">
                <a:solidFill>
                  <a:srgbClr val="36544F"/>
                </a:solidFill>
              </a:rPr>
              <a:t> wird von einem externen Dienstleister betrieben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brauchen für den Zugriff einen API-Key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API-Key ist ein Geheimnis und darf nicht für Dritte sichtbar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0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Weder noch: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"Geheimnisse" wie Keys und Passwörter dürfen nicht in den Client gelangen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Sofern die Blog-Anwendung API </a:t>
            </a:r>
            <a:r>
              <a:rPr lang="de-DE" sz="1600" b="0" dirty="0" err="1">
                <a:solidFill>
                  <a:srgbClr val="36544F"/>
                </a:solidFill>
              </a:rPr>
              <a:t>Requests</a:t>
            </a:r>
            <a:r>
              <a:rPr lang="de-DE" sz="1600" b="0" dirty="0">
                <a:solidFill>
                  <a:srgbClr val="36544F"/>
                </a:solidFill>
              </a:rPr>
              <a:t> mit JavaScript macht, müsste "unser" Backend dafür einen "Proxy-Dienst" anbieten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Proxy-Dienst nimmt den Request vom Client, fügt den Key hinzu und leitet ihn an den Dritt-Service weiter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07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57230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Wo haben wir denn jetzt überall JavaScript?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Button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r>
              <a:rPr lang="de-DE" sz="1600" b="0" dirty="0">
                <a:solidFill>
                  <a:srgbClr val="36544F"/>
                </a:solidFill>
              </a:rPr>
              <a:t>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Warte-Meldung,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Seitenwechsel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nicht verlieren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 des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Newsletter-Formulars nicht verlieren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(</a:t>
            </a:r>
            <a:r>
              <a:rPr lang="de-DE" sz="1600" b="0" dirty="0" err="1">
                <a:solidFill>
                  <a:srgbClr val="36544F"/>
                </a:solidFill>
              </a:rPr>
              <a:t>evtl</a:t>
            </a:r>
            <a:r>
              <a:rPr lang="de-DE" sz="1600" b="0" dirty="0">
                <a:solidFill>
                  <a:srgbClr val="36544F"/>
                </a:solidFill>
              </a:rPr>
              <a:t>) Formulare: Validierung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Kommentare: Warte-Meldung, wenn Laden lange dauert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Blog-Artikel: Warte-Meldung, wenn Laden lange dauert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9FE6D1-DC9D-605F-E481-205D93EF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36" y="1263743"/>
            <a:ext cx="3493114" cy="3679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930E33-907C-5501-3130-97170EED06F2}"/>
              </a:ext>
            </a:extLst>
          </p:cNvPr>
          <p:cNvSpPr/>
          <p:nvPr/>
        </p:nvSpPr>
        <p:spPr>
          <a:xfrm>
            <a:off x="5517661" y="1958360"/>
            <a:ext cx="2102339" cy="28668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A48010-A0FA-05D7-3188-7BA03759D92A}"/>
              </a:ext>
            </a:extLst>
          </p:cNvPr>
          <p:cNvSpPr/>
          <p:nvPr/>
        </p:nvSpPr>
        <p:spPr>
          <a:xfrm>
            <a:off x="5572370" y="4325932"/>
            <a:ext cx="1922584" cy="42984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B7823E5-56E8-0541-DB11-328B62BFCA96}"/>
              </a:ext>
            </a:extLst>
          </p:cNvPr>
          <p:cNvSpPr/>
          <p:nvPr/>
        </p:nvSpPr>
        <p:spPr>
          <a:xfrm>
            <a:off x="7666397" y="2396896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8F9915-C3B5-96D1-D6E9-51E454A1DA0D}"/>
              </a:ext>
            </a:extLst>
          </p:cNvPr>
          <p:cNvSpPr/>
          <p:nvPr/>
        </p:nvSpPr>
        <p:spPr>
          <a:xfrm>
            <a:off x="5572370" y="3898359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C1E9613-47E7-7411-D220-AD7CCE86A062}"/>
              </a:ext>
            </a:extLst>
          </p:cNvPr>
          <p:cNvSpPr/>
          <p:nvPr/>
        </p:nvSpPr>
        <p:spPr>
          <a:xfrm>
            <a:off x="7161376" y="4544290"/>
            <a:ext cx="295031" cy="18912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06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Alle Informationen, die der Server braucht, müssen bei jedem Request mitgegeben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Inhalt von Eingabefeldern, welche Menüs sind offen etc.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Technik: URL, Request-Parameter, Cookies, Headers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Im Backend muss dann die ganze Seite zusammengebaut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Ggf. können Teile aus dem Cache kommen, aber es muss aus Browser-Sicht eine komplette Seite kommen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Was machen wir eigentlich mit Formular-Inhalten bei Back-Button-Klick? </a:t>
            </a:r>
          </a:p>
        </p:txBody>
      </p:sp>
    </p:spTree>
    <p:extLst>
      <p:ext uri="{BB962C8B-B14F-4D97-AF65-F5344CB8AC3E}">
        <p14:creationId xmlns:p14="http://schemas.microsoft.com/office/powerpoint/2010/main" val="243524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Der Weg zur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38210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360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Wir brauchen JavaScript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In realistischen </a:t>
            </a:r>
            <a:r>
              <a:rPr lang="de-DE" u="sng" dirty="0">
                <a:solidFill>
                  <a:srgbClr val="36544F"/>
                </a:solidFill>
              </a:rPr>
              <a:t>Anwendungen</a:t>
            </a:r>
            <a:r>
              <a:rPr lang="de-DE" dirty="0">
                <a:solidFill>
                  <a:srgbClr val="36544F"/>
                </a:solidFill>
              </a:rPr>
              <a:t> ist JavaScript unverzichtbar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Vielleicht schneller/früher als man häufig denkt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 "klassischem" Ansatz besteht die Gefahr, dass UI in zwei Teile aufgeteilt wird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"Das bisschen JavaScript wurschteln wir da irgendwie rein"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Aufteilung in Backend-Sprache und JavaScript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61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Man muss JavaScript machen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Man kann auch TypeScript nehmen. JavaScript und TypeScript werden heute synonym verwendet.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spezialisierte Frameworks zum Bauen von SPAs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insbesondere Angular, </a:t>
            </a:r>
            <a:r>
              <a:rPr lang="de-DE" sz="1600" dirty="0" err="1"/>
              <a:t>React</a:t>
            </a:r>
            <a:r>
              <a:rPr lang="de-DE" sz="1600" dirty="0"/>
              <a:t>, </a:t>
            </a:r>
            <a:r>
              <a:rPr lang="de-DE" sz="1600" dirty="0" err="1"/>
              <a:t>Vue</a:t>
            </a:r>
            <a:endParaRPr lang="de-DE" sz="1600" dirty="0"/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09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Konsequente Trennung von UI und Backend</a:t>
            </a:r>
          </a:p>
          <a:p>
            <a:pPr lvl="1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</a:rPr>
              <a:t>Klare Architektur, klare Aufgabenverteilung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Löst also das "JavaScript-</a:t>
            </a:r>
            <a:r>
              <a:rPr lang="de-DE" sz="1600" dirty="0" err="1"/>
              <a:t>Schnippsel</a:t>
            </a:r>
            <a:r>
              <a:rPr lang="de-DE" sz="1600" dirty="0"/>
              <a:t>-Problem"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Schnitt der Anwendung muss nicht den Backend-Services entsprechen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Oftmals ist eine UI "grober" oder einfach nur anders geschnitten als Services im Backend</a:t>
            </a:r>
          </a:p>
          <a:p>
            <a:pPr lvl="1">
              <a:lnSpc>
                <a:spcPct val="130000"/>
              </a:lnSpc>
            </a:pPr>
            <a:r>
              <a:rPr lang="de-DE" sz="1600" dirty="0" err="1">
                <a:solidFill>
                  <a:srgbClr val="36544F"/>
                </a:solidFill>
              </a:rPr>
              <a:t>Sachbearbeiter:in</a:t>
            </a:r>
            <a:r>
              <a:rPr lang="de-DE" sz="1600" dirty="0">
                <a:solidFill>
                  <a:srgbClr val="36544F"/>
                </a:solidFill>
              </a:rPr>
              <a:t> möchte z.B. Kundendaten, vorherige Einkäufe und ... in </a:t>
            </a:r>
            <a:r>
              <a:rPr lang="de-DE" sz="1600" u="sng" dirty="0">
                <a:solidFill>
                  <a:srgbClr val="36544F"/>
                </a:solidFill>
              </a:rPr>
              <a:t>einer</a:t>
            </a:r>
            <a:r>
              <a:rPr lang="de-DE" sz="1600" dirty="0">
                <a:solidFill>
                  <a:srgbClr val="36544F"/>
                </a:solidFill>
              </a:rPr>
              <a:t> Ansicht sehen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Leser:in</a:t>
            </a:r>
            <a:r>
              <a:rPr lang="de-DE" sz="1600" dirty="0"/>
              <a:t> möchte Blog-Artikel und Kommentare und Tipps für weitere Artikel in </a:t>
            </a:r>
            <a:r>
              <a:rPr lang="de-DE" sz="1600" u="sng" dirty="0"/>
              <a:t>einer</a:t>
            </a:r>
            <a:r>
              <a:rPr lang="de-DE" sz="1600" dirty="0"/>
              <a:t> Ansicht sehen</a:t>
            </a:r>
            <a:endParaRPr lang="de-DE" sz="160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802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befindet 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Die Daten für eine Seite könnten gezielt per API Request(s) geladen werden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Teile von Seiten werden neu gerendert</a:t>
            </a:r>
          </a:p>
          <a:p>
            <a:pPr lvl="1">
              <a:lnSpc>
                <a:spcPct val="130000"/>
              </a:lnSpc>
            </a:pPr>
            <a:r>
              <a:rPr lang="de-DE" sz="1700" b="0" dirty="0"/>
              <a:t>Die Darstellung fängt nicht bei jeder Interaktion wieder bei "0" an</a:t>
            </a:r>
            <a:endParaRPr lang="de-DE" sz="17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97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Back-Button geht nicht!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nicht!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Datensparsamkeit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Schnellstmögliche Darstellung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C3BDA8-0CE3-392B-80DC-1A2F6AD4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6" y="839639"/>
            <a:ext cx="2793991" cy="39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03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Performance bzw. Datensparsamkeit das Wichtigste ist, warum sparen wir nicht auch Styling und Bilder? 😈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würden wir wohl nicht machen, kein Mensch würde diese App nutzen wollen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machen also Kompromisse (höheres Datenvolumen, dafür </a:t>
            </a:r>
            <a:r>
              <a:rPr lang="de-DE" sz="1600" b="0" dirty="0" err="1">
                <a:solidFill>
                  <a:srgbClr val="36544F"/>
                </a:solidFill>
              </a:rPr>
              <a:t>chiquere</a:t>
            </a:r>
            <a:r>
              <a:rPr lang="de-DE" sz="1600" b="0" dirty="0">
                <a:solidFill>
                  <a:srgbClr val="36544F"/>
                </a:solidFill>
              </a:rPr>
              <a:t> UI)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gleiche gilt für JavaScript: mehr Daten, dafür bessere Interaktion z.B.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8C3BDA8-0CE3-392B-80DC-1A2F6AD4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6" y="839639"/>
            <a:ext cx="2793991" cy="397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37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Jede weitere Navigation findet nur noch im Browser statt (keine Server Round-trips)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Deswegen "</a:t>
            </a:r>
            <a:r>
              <a:rPr lang="de-DE" u="sng" dirty="0"/>
              <a:t>Single</a:t>
            </a:r>
            <a:r>
              <a:rPr lang="de-DE" dirty="0"/>
              <a:t>-Page-Anwendung"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Server ist für die Geschäftslogik und die Bereitstellung der Daten zuständig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68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natürlich Kompromisse...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SSR (</a:t>
            </a:r>
            <a:r>
              <a:rPr lang="de-DE" dirty="0" err="1">
                <a:solidFill>
                  <a:srgbClr val="36544F"/>
                </a:solidFill>
              </a:rPr>
              <a:t>pros</a:t>
            </a:r>
            <a:r>
              <a:rPr lang="de-DE" dirty="0">
                <a:solidFill>
                  <a:srgbClr val="36544F"/>
                </a:solidFill>
              </a:rPr>
              <a:t> und </a:t>
            </a:r>
            <a:r>
              <a:rPr lang="de-DE" dirty="0" err="1">
                <a:solidFill>
                  <a:srgbClr val="36544F"/>
                </a:solidFill>
              </a:rPr>
              <a:t>cons</a:t>
            </a:r>
            <a:r>
              <a:rPr lang="de-DE" dirty="0">
                <a:solidFill>
                  <a:srgbClr val="36544F"/>
                </a:solidFill>
              </a:rPr>
              <a:t> aufschreiben...)</a:t>
            </a:r>
          </a:p>
          <a:p>
            <a:pPr lvl="1"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Lazy-Loading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Caching der Artefakte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03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637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bauen Schritt-für-Schritt eine Anwendung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Zu jedem Schritt überlegen wir, wie wir die Anwendung bauen würde:</a:t>
            </a:r>
          </a:p>
          <a:p>
            <a:pPr lvl="1">
              <a:lnSpc>
                <a:spcPct val="140000"/>
              </a:lnSpc>
            </a:pPr>
            <a:r>
              <a:rPr lang="de-DE" sz="1400" b="1" dirty="0"/>
              <a:t>"klassisch"</a:t>
            </a:r>
            <a:r>
              <a:rPr lang="de-DE" sz="1400" dirty="0"/>
              <a:t>: serverseitig, statisch gerenderte Anwendung (z.B. PHP, Spring </a:t>
            </a:r>
            <a:r>
              <a:rPr lang="de-DE" sz="1400" dirty="0" err="1"/>
              <a:t>WebMVC</a:t>
            </a:r>
            <a:r>
              <a:rPr lang="de-DE" sz="1400" dirty="0"/>
              <a:t> oder </a:t>
            </a:r>
            <a:r>
              <a:rPr lang="de-DE" sz="1400" dirty="0" err="1"/>
              <a:t>ASP.net</a:t>
            </a:r>
            <a:r>
              <a:rPr lang="de-DE" sz="1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</a:t>
            </a:r>
            <a:r>
              <a:rPr lang="de-DE" sz="1400" b="1" dirty="0">
                <a:solidFill>
                  <a:srgbClr val="36544F"/>
                </a:solidFill>
              </a:rPr>
              <a:t>klassisch + JS</a:t>
            </a:r>
            <a:r>
              <a:rPr lang="de-DE" sz="1400" b="0" dirty="0">
                <a:solidFill>
                  <a:srgbClr val="36544F"/>
                </a:solidFill>
              </a:rPr>
              <a:t>" wie "</a:t>
            </a:r>
            <a:r>
              <a:rPr lang="de-DE" sz="1400" dirty="0"/>
              <a:t>klassisch" </a:t>
            </a:r>
            <a:r>
              <a:rPr lang="de-DE" sz="1400" b="0" dirty="0">
                <a:solidFill>
                  <a:srgbClr val="36544F"/>
                </a:solidFill>
              </a:rPr>
              <a:t>aber hier und da mit JavaScript-</a:t>
            </a:r>
            <a:r>
              <a:rPr lang="de-DE" sz="1400" b="0" dirty="0" err="1">
                <a:solidFill>
                  <a:srgbClr val="36544F"/>
                </a:solidFill>
              </a:rPr>
              <a:t>Schnippseln</a:t>
            </a:r>
            <a:r>
              <a:rPr lang="de-DE" sz="1400" b="0" dirty="0">
                <a:solidFill>
                  <a:srgbClr val="36544F"/>
                </a:solidFill>
              </a:rPr>
              <a:t> ("</a:t>
            </a:r>
            <a:r>
              <a:rPr lang="de-DE" sz="1400" b="0" dirty="0" err="1">
                <a:solidFill>
                  <a:srgbClr val="36544F"/>
                </a:solidFill>
              </a:rPr>
              <a:t>jQuery</a:t>
            </a:r>
            <a:r>
              <a:rPr lang="de-DE" sz="14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40000"/>
              </a:lnSpc>
            </a:pPr>
            <a:r>
              <a:rPr lang="de-DE" sz="1400" dirty="0"/>
              <a:t>"</a:t>
            </a:r>
            <a:r>
              <a:rPr lang="de-DE" sz="1400" b="1" dirty="0"/>
              <a:t>Single-Page-App</a:t>
            </a:r>
            <a:r>
              <a:rPr lang="de-DE" sz="1400" dirty="0"/>
              <a:t>": Frontend komplett in JS, Daten im Backend, Kommunikation per HTTP API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E7FF46-AAEB-4742-3B64-3252B68CAD36}"/>
              </a:ext>
            </a:extLst>
          </p:cNvPr>
          <p:cNvSpPr txBox="1"/>
          <p:nvPr/>
        </p:nvSpPr>
        <p:spPr>
          <a:xfrm>
            <a:off x="187569" y="655267"/>
            <a:ext cx="9110186" cy="4832092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FF0000"/>
                </a:solidFill>
              </a:rPr>
              <a:t>Idee / Story / Thesen: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Einfach Web-Anwendung Schritt-für-Schritt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</a:t>
            </a:r>
            <a:r>
              <a:rPr lang="de-DE" sz="1400" dirty="0" err="1">
                <a:solidFill>
                  <a:srgbClr val="FF0000"/>
                </a:solidFill>
              </a:rPr>
              <a:t>Erkentniss</a:t>
            </a:r>
            <a:r>
              <a:rPr lang="de-DE" sz="1400" dirty="0">
                <a:solidFill>
                  <a:srgbClr val="FF0000"/>
                </a:solidFill>
              </a:rPr>
              <a:t>: selbst bei einfachen Webseiten/-Anwendungen braucht man (überraschend) früh JS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  (- Evtl. noch zeigen, was klassische App für Architektur-Probleme auf dem Server haben kann, z.B.</a:t>
            </a:r>
            <a:br>
              <a:rPr lang="de-DE" sz="1400" dirty="0">
                <a:solidFill>
                  <a:srgbClr val="FF0000"/>
                </a:solidFill>
              </a:rPr>
            </a:br>
            <a:r>
              <a:rPr lang="de-DE" sz="1400" dirty="0">
                <a:solidFill>
                  <a:srgbClr val="FF0000"/>
                </a:solidFill>
              </a:rPr>
              <a:t>     bei zwei Formularen mit Fehlermeldungen)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SPA sind die Reaktion darauf gewesen (</a:t>
            </a:r>
            <a:r>
              <a:rPr lang="de-DE" sz="1400" dirty="0" err="1">
                <a:solidFill>
                  <a:srgbClr val="FF0000"/>
                </a:solidFill>
              </a:rPr>
              <a:t>jQuery</a:t>
            </a:r>
            <a:r>
              <a:rPr lang="de-DE" sz="1400" dirty="0">
                <a:solidFill>
                  <a:srgbClr val="FF0000"/>
                </a:solidFill>
              </a:rPr>
              <a:t> =&gt; SPA), spezialisierte Frameworks für komplette Anwendungen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(- Für vieles braucht man heute kein </a:t>
            </a:r>
            <a:r>
              <a:rPr lang="de-DE" sz="1400" dirty="0" err="1">
                <a:solidFill>
                  <a:srgbClr val="FF0000"/>
                </a:solidFill>
              </a:rPr>
              <a:t>jQuery</a:t>
            </a:r>
            <a:r>
              <a:rPr lang="de-DE" sz="1400" dirty="0">
                <a:solidFill>
                  <a:srgbClr val="FF0000"/>
                </a:solidFill>
              </a:rPr>
              <a:t> mehr, weil JS und DOM API und Browser Support besser sind)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Es gibt Anwendung, wo SPAs gut passen (z.B. Miro, Outlook, Jira, GitHub (?))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Es gibt Anwendungen, wo SPAs weniger gut passen (Blog-Beispiel, Spiegel online, </a:t>
            </a:r>
            <a:r>
              <a:rPr lang="de-DE" sz="1400" dirty="0" err="1">
                <a:solidFill>
                  <a:srgbClr val="FF0000"/>
                </a:solidFill>
              </a:rPr>
              <a:t>kicker.de</a:t>
            </a:r>
            <a:r>
              <a:rPr lang="de-DE" sz="1400" dirty="0">
                <a:solidFill>
                  <a:srgbClr val="FF0000"/>
                </a:solidFill>
              </a:rPr>
              <a:t>)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  - Was sind die Probleme, wenn wir hier SPAs verwenden?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  - </a:t>
            </a:r>
            <a:r>
              <a:rPr lang="de-DE" sz="1400" dirty="0" err="1">
                <a:solidFill>
                  <a:srgbClr val="FF0000"/>
                </a:solidFill>
              </a:rPr>
              <a:t>Gleichzeitg</a:t>
            </a:r>
            <a:r>
              <a:rPr lang="de-DE" sz="1400" dirty="0">
                <a:solidFill>
                  <a:srgbClr val="FF0000"/>
                </a:solidFill>
              </a:rPr>
              <a:t> brauchen wir aus fachlichen Gründen aber JS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Hier versuchen </a:t>
            </a:r>
            <a:r>
              <a:rPr lang="de-DE" sz="1400" dirty="0" err="1">
                <a:solidFill>
                  <a:srgbClr val="FF0000"/>
                </a:solidFill>
              </a:rPr>
              <a:t>Fullstack</a:t>
            </a:r>
            <a:r>
              <a:rPr lang="de-DE" sz="1400" dirty="0">
                <a:solidFill>
                  <a:srgbClr val="FF0000"/>
                </a:solidFill>
              </a:rPr>
              <a:t>-Frameworks anzusetzen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	- Alles in JS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	- Aber nicht alles im Browser und nicht alles auf dem Server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Vorstellung exemplarisch </a:t>
            </a:r>
            <a:r>
              <a:rPr lang="de-DE" sz="1400" dirty="0" err="1">
                <a:solidFill>
                  <a:srgbClr val="FF0000"/>
                </a:solidFill>
              </a:rPr>
              <a:t>Next.js</a:t>
            </a:r>
            <a:endParaRPr lang="de-DE" sz="1400" dirty="0">
              <a:solidFill>
                <a:srgbClr val="FF0000"/>
              </a:solidFill>
            </a:endParaRP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  - </a:t>
            </a:r>
            <a:r>
              <a:rPr lang="de-DE" sz="1400" dirty="0" err="1">
                <a:solidFill>
                  <a:srgbClr val="FF0000"/>
                </a:solidFill>
              </a:rPr>
              <a:t>Erkenntniss</a:t>
            </a:r>
            <a:r>
              <a:rPr lang="de-DE" sz="1400" dirty="0">
                <a:solidFill>
                  <a:srgbClr val="FF0000"/>
                </a:solidFill>
              </a:rPr>
              <a:t>: einige technische Probleme der SPAs werden gelöst (durch progressive </a:t>
            </a:r>
            <a:r>
              <a:rPr lang="de-DE" sz="1400" dirty="0" err="1">
                <a:solidFill>
                  <a:srgbClr val="FF0000"/>
                </a:solidFill>
              </a:rPr>
              <a:t>enhancement</a:t>
            </a:r>
            <a:r>
              <a:rPr lang="de-DE" sz="1400" dirty="0">
                <a:solidFill>
                  <a:srgbClr val="FF0000"/>
                </a:solidFill>
              </a:rPr>
              <a:t>, vor-rendern, weniger</a:t>
            </a:r>
            <a:br>
              <a:rPr lang="de-DE" sz="1400" dirty="0">
                <a:solidFill>
                  <a:srgbClr val="FF0000"/>
                </a:solidFill>
              </a:rPr>
            </a:br>
            <a:r>
              <a:rPr lang="de-DE" sz="1400" dirty="0">
                <a:solidFill>
                  <a:srgbClr val="FF0000"/>
                </a:solidFill>
              </a:rPr>
              <a:t>    JS auf dem Client)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  - für echte "Anwendungen" evtl. doch weiter SPA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HTMX evtl. als Kompromiss (was ist mit </a:t>
            </a:r>
            <a:r>
              <a:rPr lang="de-DE" sz="1400" dirty="0" err="1">
                <a:solidFill>
                  <a:srgbClr val="FF0000"/>
                </a:solidFill>
              </a:rPr>
              <a:t>Wicket,was</a:t>
            </a:r>
            <a:r>
              <a:rPr lang="de-DE" sz="1400" dirty="0">
                <a:solidFill>
                  <a:srgbClr val="FF0000"/>
                </a:solidFill>
              </a:rPr>
              <a:t> ist mit JSF)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=&gt; Ende der Single-Page-Anwendungen: nein. abfrage, ist das  😊 oder 😭?</a:t>
            </a:r>
          </a:p>
          <a:p>
            <a:pPr algn="l"/>
            <a:endParaRPr lang="de-DE" sz="1400" dirty="0">
              <a:solidFill>
                <a:srgbClr val="FF0000"/>
              </a:solidFill>
            </a:endParaRPr>
          </a:p>
          <a:p>
            <a:pPr algn="l"/>
            <a:endParaRPr lang="de-DE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012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r>
              <a:rPr lang="de-DE" dirty="0"/>
              <a:t>😢 Erst jetzt ist die Anwendung interaktiv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Jede weitere </a:t>
            </a:r>
            <a:r>
              <a:rPr lang="de-DE" b="0" dirty="0" err="1">
                <a:solidFill>
                  <a:srgbClr val="36544F"/>
                </a:solidFill>
              </a:rPr>
              <a:t>Naviation</a:t>
            </a:r>
            <a:r>
              <a:rPr lang="de-DE" b="0" dirty="0">
                <a:solidFill>
                  <a:srgbClr val="36544F"/>
                </a:solidFill>
              </a:rPr>
              <a:t> findet auf dem Client statt</a:t>
            </a:r>
          </a:p>
          <a:p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Progressive Enhancement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Todo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2477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Fullstack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52081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15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Astro</a:t>
            </a:r>
            <a:r>
              <a:rPr lang="de-DE" dirty="0">
                <a:solidFill>
                  <a:srgbClr val="36544F"/>
                </a:solidFill>
              </a:rPr>
              <a:t>, Gatsby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HTMX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23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Konzepte</a:t>
            </a:r>
          </a:p>
          <a:p>
            <a:r>
              <a:rPr lang="de-DE" dirty="0"/>
              <a:t>On-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RenderingDecide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rendering</a:t>
            </a:r>
            <a:r>
              <a:rPr lang="de-DE" dirty="0"/>
              <a:t> </a:t>
            </a:r>
            <a:r>
              <a:rPr lang="de-DE" dirty="0" err="1"/>
              <a:t>strategy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route </a:t>
            </a:r>
            <a:r>
              <a:rPr lang="de-DE" dirty="0" err="1"/>
              <a:t>level</a:t>
            </a:r>
            <a:r>
              <a:rPr lang="de-DE" dirty="0"/>
              <a:t>: SSR, SSG, CSR, ISR, ESR, SWR.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website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web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in mind. (https://</a:t>
            </a:r>
            <a:r>
              <a:rPr lang="de-DE" dirty="0" err="1"/>
              <a:t>nuxt.com</a:t>
            </a:r>
            <a:r>
              <a:rPr lang="de-DE" dirty="0"/>
              <a:t>/)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85DE0C-2123-9397-7957-7C92FD95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1" y="2172549"/>
            <a:ext cx="1886432" cy="15679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444CB7-C85F-8301-2B15-38241BFA428E}"/>
              </a:ext>
            </a:extLst>
          </p:cNvPr>
          <p:cNvSpPr txBox="1"/>
          <p:nvPr/>
        </p:nvSpPr>
        <p:spPr>
          <a:xfrm>
            <a:off x="2386901" y="2202418"/>
            <a:ext cx="4572000" cy="369332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kit.svelte.dev</a:t>
            </a:r>
            <a:r>
              <a:rPr lang="de-DE" dirty="0"/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6E30E1-5560-1C21-9E43-691B9AE9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2" y="2785463"/>
            <a:ext cx="3555474" cy="134650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58298D4-FB66-9AEC-A8FE-AB20F6F4A34E}"/>
              </a:ext>
            </a:extLst>
          </p:cNvPr>
          <p:cNvSpPr txBox="1"/>
          <p:nvPr/>
        </p:nvSpPr>
        <p:spPr>
          <a:xfrm>
            <a:off x="3931922" y="4220404"/>
            <a:ext cx="4572000" cy="369332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nextjs.org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632731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Konzepte</a:t>
            </a:r>
          </a:p>
          <a:p>
            <a:r>
              <a:rPr lang="de-DE" dirty="0" err="1"/>
              <a:t>fullstatck</a:t>
            </a:r>
            <a:r>
              <a:rPr lang="de-DE" dirty="0"/>
              <a:t>-Frameworks sollen nicht nur für </a:t>
            </a:r>
            <a:r>
              <a:rPr lang="de-DE" dirty="0" err="1"/>
              <a:t>besere</a:t>
            </a:r>
            <a:r>
              <a:rPr lang="de-DE" dirty="0"/>
              <a:t> Laufzeit sorgen (Performance)</a:t>
            </a:r>
          </a:p>
          <a:p>
            <a:r>
              <a:rPr lang="de-DE" dirty="0"/>
              <a:t>Auch die Entwicklung vereinfachen ("all-inklusive"-Lösungen. alles, was man als Tools braucht, ist dabei und fertig konfiguriert, Bundling, TypeScript, Router, Test)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716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C3DE3E-BF3F-069C-A841-698D08534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048EB6-D29D-8464-0D59-8DB4FC568B6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Gute Übersicht über Rendering Ansätze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EF51875-D877-0FD1-897A-9A433B00A83C}"/>
              </a:ext>
            </a:extLst>
          </p:cNvPr>
          <p:cNvSpPr txBox="1"/>
          <p:nvPr/>
        </p:nvSpPr>
        <p:spPr>
          <a:xfrm>
            <a:off x="1534602" y="2245106"/>
            <a:ext cx="5327373" cy="369332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dirty="0"/>
              <a:t>https://</a:t>
            </a:r>
            <a:r>
              <a:rPr lang="de-DE" dirty="0" err="1"/>
              <a:t>nuxt.com</a:t>
            </a:r>
            <a:r>
              <a:rPr lang="de-DE" dirty="0"/>
              <a:t>/</a:t>
            </a:r>
            <a:r>
              <a:rPr lang="de-DE" dirty="0" err="1"/>
              <a:t>docs</a:t>
            </a:r>
            <a:r>
              <a:rPr lang="de-DE" dirty="0"/>
              <a:t>/</a:t>
            </a:r>
            <a:r>
              <a:rPr lang="de-DE" dirty="0" err="1"/>
              <a:t>guide</a:t>
            </a:r>
            <a:r>
              <a:rPr lang="de-DE" dirty="0"/>
              <a:t>/</a:t>
            </a:r>
            <a:r>
              <a:rPr lang="de-DE" dirty="0" err="1"/>
              <a:t>concepts</a:t>
            </a:r>
            <a:r>
              <a:rPr lang="de-DE" dirty="0"/>
              <a:t>/</a:t>
            </a:r>
            <a:r>
              <a:rPr lang="de-DE" dirty="0" err="1"/>
              <a:t>rendering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966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637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bauen Schritt-für-Schritt eine Anwendung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Zu jedem Schritt überlegen wir, wie wir die Anwendung bauen würde:</a:t>
            </a:r>
          </a:p>
          <a:p>
            <a:pPr lvl="1">
              <a:lnSpc>
                <a:spcPct val="140000"/>
              </a:lnSpc>
            </a:pPr>
            <a:r>
              <a:rPr lang="de-DE" sz="1400" b="1" dirty="0"/>
              <a:t>"klassisch"</a:t>
            </a:r>
            <a:r>
              <a:rPr lang="de-DE" sz="1400" dirty="0"/>
              <a:t>: serverseitig, statisch gerenderte Anwendung (z.B. PHP, Spring </a:t>
            </a:r>
            <a:r>
              <a:rPr lang="de-DE" sz="1400" dirty="0" err="1"/>
              <a:t>WebMVC</a:t>
            </a:r>
            <a:r>
              <a:rPr lang="de-DE" sz="1400" dirty="0"/>
              <a:t> oder </a:t>
            </a:r>
            <a:r>
              <a:rPr lang="de-DE" sz="1400" dirty="0" err="1"/>
              <a:t>ASP.net</a:t>
            </a:r>
            <a:r>
              <a:rPr lang="de-DE" sz="1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</a:t>
            </a:r>
            <a:r>
              <a:rPr lang="de-DE" sz="1400" b="1" dirty="0">
                <a:solidFill>
                  <a:srgbClr val="36544F"/>
                </a:solidFill>
              </a:rPr>
              <a:t>klassisch + JS</a:t>
            </a:r>
            <a:r>
              <a:rPr lang="de-DE" sz="1400" b="0" dirty="0">
                <a:solidFill>
                  <a:srgbClr val="36544F"/>
                </a:solidFill>
              </a:rPr>
              <a:t>" wie "</a:t>
            </a:r>
            <a:r>
              <a:rPr lang="de-DE" sz="1400" dirty="0"/>
              <a:t>klassisch" </a:t>
            </a:r>
            <a:r>
              <a:rPr lang="de-DE" sz="1400" b="0" dirty="0">
                <a:solidFill>
                  <a:srgbClr val="36544F"/>
                </a:solidFill>
              </a:rPr>
              <a:t>aber hier und da mit JavaScript-</a:t>
            </a:r>
            <a:r>
              <a:rPr lang="de-DE" sz="1400" b="0" dirty="0" err="1">
                <a:solidFill>
                  <a:srgbClr val="36544F"/>
                </a:solidFill>
              </a:rPr>
              <a:t>Schnippseln</a:t>
            </a:r>
            <a:r>
              <a:rPr lang="de-DE" sz="1400" b="0" dirty="0">
                <a:solidFill>
                  <a:srgbClr val="36544F"/>
                </a:solidFill>
              </a:rPr>
              <a:t> ("</a:t>
            </a:r>
            <a:r>
              <a:rPr lang="de-DE" sz="1400" b="0" dirty="0" err="1">
                <a:solidFill>
                  <a:srgbClr val="36544F"/>
                </a:solidFill>
              </a:rPr>
              <a:t>jQuery</a:t>
            </a:r>
            <a:r>
              <a:rPr lang="de-DE" sz="14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40000"/>
              </a:lnSpc>
            </a:pPr>
            <a:r>
              <a:rPr lang="de-DE" sz="1400" dirty="0"/>
              <a:t>"</a:t>
            </a:r>
            <a:r>
              <a:rPr lang="de-DE" sz="1400" b="1" dirty="0"/>
              <a:t>Single-Page-App</a:t>
            </a:r>
            <a:r>
              <a:rPr lang="de-DE" sz="1400" dirty="0"/>
              <a:t>": Frontend komplett in JS, Daten im Backend, Kommunikation per HTTP API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E7FF46-AAEB-4742-3B64-3252B68CAD36}"/>
              </a:ext>
            </a:extLst>
          </p:cNvPr>
          <p:cNvSpPr txBox="1"/>
          <p:nvPr/>
        </p:nvSpPr>
        <p:spPr>
          <a:xfrm>
            <a:off x="187568" y="655266"/>
            <a:ext cx="7797773" cy="2462213"/>
          </a:xfrm>
          <a:prstGeom prst="rect">
            <a:avLst/>
          </a:prstGeom>
          <a:solidFill>
            <a:srgbClr val="FFFDF9"/>
          </a:solidFill>
        </p:spPr>
        <p:txBody>
          <a:bodyPr wrap="square" rtlCol="0">
            <a:spAutoFit/>
          </a:bodyPr>
          <a:lstStyle/>
          <a:p>
            <a:pPr algn="l"/>
            <a:r>
              <a:rPr lang="de-DE" sz="1400" dirty="0">
                <a:solidFill>
                  <a:srgbClr val="FF0000"/>
                </a:solidFill>
              </a:rPr>
              <a:t>Mein Ziel:</a:t>
            </a:r>
          </a:p>
          <a:p>
            <a:pPr algn="l"/>
            <a:endParaRPr lang="de-DE" sz="1400" dirty="0">
              <a:solidFill>
                <a:srgbClr val="FF0000"/>
              </a:solidFill>
            </a:endParaRP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die Leute sollen ihre Anforderungen prüfen und dann das richtige Tool/richtigen Ansatz wählen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es gibt nicht nur gut und schlecht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- nicht auf die Hater und nicht auf die </a:t>
            </a:r>
            <a:r>
              <a:rPr lang="de-DE" sz="1400" dirty="0" err="1">
                <a:solidFill>
                  <a:srgbClr val="FF0000"/>
                </a:solidFill>
              </a:rPr>
              <a:t>Hyper</a:t>
            </a:r>
            <a:r>
              <a:rPr lang="de-DE" sz="1400" dirty="0">
                <a:solidFill>
                  <a:srgbClr val="FF0000"/>
                </a:solidFill>
              </a:rPr>
              <a:t> hören</a:t>
            </a:r>
          </a:p>
          <a:p>
            <a:pPr algn="l"/>
            <a:endParaRPr lang="de-DE" sz="1400" dirty="0">
              <a:solidFill>
                <a:srgbClr val="FF0000"/>
              </a:solidFill>
            </a:endParaRPr>
          </a:p>
          <a:p>
            <a:pPr algn="l"/>
            <a:endParaRPr lang="de-DE" sz="1400" dirty="0">
              <a:solidFill>
                <a:srgbClr val="FF0000"/>
              </a:solidFill>
            </a:endParaRPr>
          </a:p>
          <a:p>
            <a:pPr algn="l"/>
            <a:endParaRPr lang="de-DE" sz="1400" dirty="0">
              <a:solidFill>
                <a:srgbClr val="FF0000"/>
              </a:solidFill>
            </a:endParaRPr>
          </a:p>
          <a:p>
            <a:pPr algn="l"/>
            <a:endParaRPr lang="de-DE" sz="1400" dirty="0">
              <a:solidFill>
                <a:srgbClr val="FF0000"/>
              </a:solidFill>
            </a:endParaRPr>
          </a:p>
          <a:p>
            <a:pPr algn="l"/>
            <a:endParaRPr lang="de-DE" sz="1400" dirty="0">
              <a:solidFill>
                <a:srgbClr val="FF0000"/>
              </a:solidFill>
            </a:endParaRPr>
          </a:p>
          <a:p>
            <a:pPr algn="l"/>
            <a:endParaRPr lang="de-DE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957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Multi-Page-</a:t>
            </a:r>
            <a:r>
              <a:rPr lang="de-DE" sz="1800" dirty="0" err="1">
                <a:solidFill>
                  <a:srgbClr val="36544F"/>
                </a:solidFill>
              </a:rPr>
              <a:t>Application</a:t>
            </a:r>
            <a:r>
              <a:rPr lang="de-DE" sz="1800" dirty="0">
                <a:solidFill>
                  <a:srgbClr val="36544F"/>
                </a:solidFill>
              </a:rPr>
              <a:t> (MPA)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"Traditionelle" Web-Anwendung, in der der Client pro Route einen Request zum Server macht</a:t>
            </a:r>
            <a:endParaRPr lang="de-DE" sz="14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r>
              <a:rPr lang="de-DE" sz="1800" dirty="0" err="1">
                <a:solidFill>
                  <a:srgbClr val="36544F"/>
                </a:solidFill>
              </a:rPr>
              <a:t>Incremental</a:t>
            </a:r>
            <a:r>
              <a:rPr lang="de-DE" sz="1800" dirty="0">
                <a:solidFill>
                  <a:srgbClr val="36544F"/>
                </a:solidFill>
              </a:rPr>
              <a:t> Static Regeneration (ISG)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Einzelne Seiten der Anwendung werden zur Laufzeit neu generiert (z.B. wenn ein Artikel im CMS aktualisiert wurde)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72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Edge-Side Rendering (ESR)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Der Server für das Frontend läuft in einer "Edge-Funktion" im CDN (z.B. bei Cloudflare, </a:t>
            </a:r>
            <a:r>
              <a:rPr lang="de-DE" sz="1400" dirty="0" err="1"/>
              <a:t>Vercel</a:t>
            </a:r>
            <a:r>
              <a:rPr lang="de-DE" sz="1400" dirty="0"/>
              <a:t> oder </a:t>
            </a:r>
            <a:r>
              <a:rPr lang="de-DE" sz="1400" dirty="0" err="1"/>
              <a:t>Netlify</a:t>
            </a:r>
            <a:r>
              <a:rPr lang="de-DE" sz="1400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Da die Funktionen "nahe" beim Client laufen, soll die Latenz gering sein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221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Progressive </a:t>
            </a:r>
            <a:r>
              <a:rPr lang="de-DE" dirty="0" err="1">
                <a:solidFill>
                  <a:srgbClr val="36544F"/>
                </a:solidFill>
              </a:rPr>
              <a:t>enhancement</a:t>
            </a:r>
            <a:r>
              <a:rPr lang="de-DE" dirty="0">
                <a:solidFill>
                  <a:srgbClr val="36544F"/>
                </a:solidFill>
              </a:rPr>
              <a:t>: 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 Anwendung funktioniert grundsätzlich ohne JavaScript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 wird nur verwendet, um die Bedienbarkeit noch zu verbessern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Beispiel: 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Formular kann ausgefüllt und abgeschickt werden (ohne JS)</a:t>
            </a:r>
          </a:p>
          <a:p>
            <a:pPr lvl="2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Validiert wird aber nur mit JS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Motivation von PE: Man kann die Anwendung schon bedienen, auch wenn der JS-Code noch nicht geladen wurde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0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1534602" y="2245106"/>
            <a:ext cx="5327373" cy="52322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Next.js</a:t>
            </a:r>
            <a:r>
              <a:rPr lang="de-DE" sz="2800" dirty="0">
                <a:solidFill>
                  <a:srgbClr val="FF0000"/>
                </a:solidFill>
              </a:rPr>
              <a:t> vorstellen </a:t>
            </a:r>
          </a:p>
        </p:txBody>
      </p:sp>
    </p:spTree>
    <p:extLst>
      <p:ext uri="{BB962C8B-B14F-4D97-AF65-F5344CB8AC3E}">
        <p14:creationId xmlns:p14="http://schemas.microsoft.com/office/powerpoint/2010/main" val="2024698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1346472" y="1833845"/>
            <a:ext cx="5327373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Router per Pfad wie bei herkömmlichen Webservern, die Dateien vom Filesystem ausliefern</a:t>
            </a:r>
          </a:p>
        </p:txBody>
      </p:sp>
    </p:spTree>
    <p:extLst>
      <p:ext uri="{BB962C8B-B14F-4D97-AF65-F5344CB8AC3E}">
        <p14:creationId xmlns:p14="http://schemas.microsoft.com/office/powerpoint/2010/main" val="3408259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Architektur/</a:t>
            </a:r>
            <a:r>
              <a:rPr lang="de-DE" dirty="0" err="1"/>
              <a:t>Deployment</a:t>
            </a:r>
            <a:r>
              <a:rPr lang="de-DE" dirty="0"/>
              <a:t> Auswirkungen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248478" y="1070410"/>
            <a:ext cx="5740973" cy="92333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Serverside</a:t>
            </a:r>
            <a:r>
              <a:rPr lang="de-DE" dirty="0">
                <a:solidFill>
                  <a:srgbClr val="FF0000"/>
                </a:solidFill>
              </a:rPr>
              <a:t>: Rendern fängt bei "0" an, der Request Handler Controller/Model muss also alle Daten für die komplette Darstellung zusammensammeln 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DCB9686-BD65-DA23-5F01-3EA6719F7676}"/>
              </a:ext>
            </a:extLst>
          </p:cNvPr>
          <p:cNvSpPr txBox="1"/>
          <p:nvPr/>
        </p:nvSpPr>
        <p:spPr>
          <a:xfrm>
            <a:off x="248478" y="2483754"/>
            <a:ext cx="5740973" cy="2246769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Client-</a:t>
            </a:r>
            <a:r>
              <a:rPr lang="de-DE" sz="2800" dirty="0" err="1">
                <a:solidFill>
                  <a:srgbClr val="FF0000"/>
                </a:solidFill>
              </a:rPr>
              <a:t>side</a:t>
            </a:r>
            <a:r>
              <a:rPr lang="de-DE" sz="2800" dirty="0">
                <a:solidFill>
                  <a:srgbClr val="FF0000"/>
                </a:solidFill>
              </a:rPr>
              <a:t>/SPA:</a:t>
            </a:r>
          </a:p>
          <a:p>
            <a:r>
              <a:rPr lang="de-DE" sz="2800" dirty="0">
                <a:solidFill>
                  <a:srgbClr val="FF0000"/>
                </a:solidFill>
              </a:rPr>
              <a:t>- Seite wird in Komponenten zerlegt</a:t>
            </a:r>
          </a:p>
          <a:p>
            <a:r>
              <a:rPr lang="de-DE" sz="2800" dirty="0">
                <a:solidFill>
                  <a:srgbClr val="FF0000"/>
                </a:solidFill>
              </a:rPr>
              <a:t>- Komponenten können Ihre Darstellung (samt Laden der Daten) selbst regeln</a:t>
            </a:r>
          </a:p>
        </p:txBody>
      </p:sp>
    </p:spTree>
    <p:extLst>
      <p:ext uri="{BB962C8B-B14F-4D97-AF65-F5344CB8AC3E}">
        <p14:creationId xmlns:p14="http://schemas.microsoft.com/office/powerpoint/2010/main" val="340768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Architektur/</a:t>
            </a:r>
            <a:r>
              <a:rPr lang="de-DE" dirty="0" err="1"/>
              <a:t>Deployment</a:t>
            </a:r>
            <a:r>
              <a:rPr lang="de-DE" dirty="0"/>
              <a:t> Auswirkungen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ED305D9-10AF-2467-C8F2-E224B23F5100}"/>
              </a:ext>
            </a:extLst>
          </p:cNvPr>
          <p:cNvSpPr txBox="1"/>
          <p:nvPr/>
        </p:nvSpPr>
        <p:spPr>
          <a:xfrm>
            <a:off x="440982" y="1663809"/>
            <a:ext cx="5740973" cy="2862322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Fullstack</a:t>
            </a:r>
            <a:r>
              <a:rPr lang="de-DE" dirty="0">
                <a:solidFill>
                  <a:srgbClr val="FF0000"/>
                </a:solidFill>
              </a:rPr>
              <a:t>: ???</a:t>
            </a:r>
          </a:p>
          <a:p>
            <a:r>
              <a:rPr lang="de-DE" dirty="0">
                <a:solidFill>
                  <a:srgbClr val="FF0000"/>
                </a:solidFill>
              </a:rPr>
              <a:t>- erster Request fängt bei "0" an</a:t>
            </a:r>
          </a:p>
          <a:p>
            <a:r>
              <a:rPr lang="de-DE" dirty="0">
                <a:solidFill>
                  <a:srgbClr val="FF0000"/>
                </a:solidFill>
              </a:rPr>
              <a:t>- aber serverseitig schon in Komponenten aufgeteilt</a:t>
            </a:r>
          </a:p>
          <a:p>
            <a:r>
              <a:rPr lang="de-DE" dirty="0">
                <a:solidFill>
                  <a:srgbClr val="FF0000"/>
                </a:solidFill>
              </a:rPr>
              <a:t>  - wäre vielleicht auch mit Java möglich</a:t>
            </a:r>
          </a:p>
          <a:p>
            <a:r>
              <a:rPr lang="de-DE" dirty="0">
                <a:solidFill>
                  <a:srgbClr val="FF0000"/>
                </a:solidFill>
              </a:rPr>
              <a:t>- Nach dem Request werden nur die geänderten Komponenten an den Client übertragen (ohne JS im Client unmöglich)</a:t>
            </a:r>
          </a:p>
          <a:p>
            <a:r>
              <a:rPr lang="de-DE" dirty="0">
                <a:solidFill>
                  <a:srgbClr val="FF0000"/>
                </a:solidFill>
              </a:rPr>
              <a:t>- "Killer-Feature" hier ist, dass alles aus einer </a:t>
            </a:r>
            <a:r>
              <a:rPr lang="de-DE" dirty="0" err="1">
                <a:solidFill>
                  <a:srgbClr val="FF0000"/>
                </a:solidFill>
              </a:rPr>
              <a:t>hand</a:t>
            </a:r>
            <a:r>
              <a:rPr lang="de-DE" dirty="0">
                <a:solidFill>
                  <a:srgbClr val="FF0000"/>
                </a:solidFill>
              </a:rPr>
              <a:t> kommt, keine unterschiedlichen Sprachen oder Entwicklungsmodelle</a:t>
            </a:r>
          </a:p>
        </p:txBody>
      </p:sp>
    </p:spTree>
    <p:extLst>
      <p:ext uri="{BB962C8B-B14F-4D97-AF65-F5344CB8AC3E}">
        <p14:creationId xmlns:p14="http://schemas.microsoft.com/office/powerpoint/2010/main" val="21744517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Architektur/</a:t>
            </a:r>
            <a:r>
              <a:rPr lang="de-DE" dirty="0" err="1"/>
              <a:t>Deployment</a:t>
            </a:r>
            <a:r>
              <a:rPr lang="de-DE" dirty="0"/>
              <a:t> Auswirkungen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ED305D9-10AF-2467-C8F2-E224B23F5100}"/>
              </a:ext>
            </a:extLst>
          </p:cNvPr>
          <p:cNvSpPr txBox="1"/>
          <p:nvPr/>
        </p:nvSpPr>
        <p:spPr>
          <a:xfrm>
            <a:off x="440982" y="1663809"/>
            <a:ext cx="5740973" cy="92333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Fullstack</a:t>
            </a:r>
            <a:r>
              <a:rPr lang="de-DE" dirty="0">
                <a:solidFill>
                  <a:srgbClr val="FF0000"/>
                </a:solidFill>
              </a:rPr>
              <a:t>: ???</a:t>
            </a:r>
          </a:p>
          <a:p>
            <a:r>
              <a:rPr lang="de-DE" dirty="0">
                <a:solidFill>
                  <a:srgbClr val="FF0000"/>
                </a:solidFill>
              </a:rPr>
              <a:t>- was ist eigentlich mit Apache </a:t>
            </a:r>
            <a:r>
              <a:rPr lang="de-DE" dirty="0" err="1">
                <a:solidFill>
                  <a:srgbClr val="FF0000"/>
                </a:solidFill>
              </a:rPr>
              <a:t>Wicket</a:t>
            </a:r>
            <a:r>
              <a:rPr lang="de-DE" dirty="0">
                <a:solidFill>
                  <a:srgbClr val="FF0000"/>
                </a:solidFill>
              </a:rPr>
              <a:t>?</a:t>
            </a:r>
          </a:p>
          <a:p>
            <a:r>
              <a:rPr lang="de-DE" dirty="0">
                <a:solidFill>
                  <a:srgbClr val="FF0000"/>
                </a:solidFill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945652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Architektur/</a:t>
            </a:r>
            <a:r>
              <a:rPr lang="de-DE" dirty="0" err="1"/>
              <a:t>Deployment</a:t>
            </a:r>
            <a:r>
              <a:rPr lang="de-DE" dirty="0"/>
              <a:t> Auswirkungen</a:t>
            </a:r>
          </a:p>
          <a:p>
            <a:pPr marL="0" indent="0">
              <a:buNone/>
            </a:pPr>
            <a:r>
              <a:rPr lang="de-DE" dirty="0"/>
              <a:t>"Klassisch"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dirty="0"/>
          </a:p>
          <a:p>
            <a:pPr lvl="1"/>
            <a:r>
              <a:rPr lang="de-DE" dirty="0"/>
              <a:t>SPA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Fullstack</a:t>
            </a:r>
            <a:r>
              <a:rPr lang="de-DE" dirty="0"/>
              <a:t> ("Backend </a:t>
            </a:r>
            <a:r>
              <a:rPr lang="de-DE" dirty="0" err="1"/>
              <a:t>for</a:t>
            </a:r>
            <a:r>
              <a:rPr lang="de-DE" dirty="0"/>
              <a:t> Frontend")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6335203" y="672615"/>
            <a:ext cx="938434" cy="52322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todo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993D24-634F-138B-9001-B61A1AB64CDC}"/>
              </a:ext>
            </a:extLst>
          </p:cNvPr>
          <p:cNvSpPr/>
          <p:nvPr/>
        </p:nvSpPr>
        <p:spPr>
          <a:xfrm>
            <a:off x="2854036" y="1678132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10ECF42-C566-C360-F5BC-BF8ED0294C07}"/>
              </a:ext>
            </a:extLst>
          </p:cNvPr>
          <p:cNvSpPr txBox="1"/>
          <p:nvPr/>
        </p:nvSpPr>
        <p:spPr>
          <a:xfrm>
            <a:off x="3221182" y="1955223"/>
            <a:ext cx="1236236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7343C70-41C7-95FD-99B1-1522852A1BDC}"/>
              </a:ext>
            </a:extLst>
          </p:cNvPr>
          <p:cNvSpPr/>
          <p:nvPr/>
        </p:nvSpPr>
        <p:spPr>
          <a:xfrm>
            <a:off x="491836" y="1678132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6EB649-BCE7-8813-B769-76D104D8D27F}"/>
              </a:ext>
            </a:extLst>
          </p:cNvPr>
          <p:cNvSpPr txBox="1"/>
          <p:nvPr/>
        </p:nvSpPr>
        <p:spPr>
          <a:xfrm>
            <a:off x="782782" y="1955223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246C4D-E86A-D00E-C5D4-B68DB4549F63}"/>
              </a:ext>
            </a:extLst>
          </p:cNvPr>
          <p:cNvSpPr/>
          <p:nvPr/>
        </p:nvSpPr>
        <p:spPr>
          <a:xfrm>
            <a:off x="2854036" y="3043920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D80EA47-42C1-CC49-E25C-5CEBFD1D87F0}"/>
              </a:ext>
            </a:extLst>
          </p:cNvPr>
          <p:cNvSpPr txBox="1"/>
          <p:nvPr/>
        </p:nvSpPr>
        <p:spPr>
          <a:xfrm>
            <a:off x="3221182" y="3203248"/>
            <a:ext cx="1744067" cy="830997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Backend+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</a:rPr>
              <a:t>Backend-API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24B26-64C5-9061-9432-C1F426E54F5E}"/>
              </a:ext>
            </a:extLst>
          </p:cNvPr>
          <p:cNvSpPr/>
          <p:nvPr/>
        </p:nvSpPr>
        <p:spPr>
          <a:xfrm>
            <a:off x="491836" y="3043920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75D9D1-C5B7-CC64-4157-19C16B770993}"/>
              </a:ext>
            </a:extLst>
          </p:cNvPr>
          <p:cNvSpPr txBox="1"/>
          <p:nvPr/>
        </p:nvSpPr>
        <p:spPr>
          <a:xfrm>
            <a:off x="782782" y="3321011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49579C5-8535-4901-24ED-A0179263159B}"/>
              </a:ext>
            </a:extLst>
          </p:cNvPr>
          <p:cNvSpPr/>
          <p:nvPr/>
        </p:nvSpPr>
        <p:spPr>
          <a:xfrm>
            <a:off x="28540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5C52E7-8BAF-C7A7-053B-91522743D738}"/>
              </a:ext>
            </a:extLst>
          </p:cNvPr>
          <p:cNvSpPr txBox="1"/>
          <p:nvPr/>
        </p:nvSpPr>
        <p:spPr>
          <a:xfrm>
            <a:off x="3221182" y="4678757"/>
            <a:ext cx="1235916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1B3D9D-90BE-FB05-DFBC-A910EA9465C7}"/>
              </a:ext>
            </a:extLst>
          </p:cNvPr>
          <p:cNvSpPr/>
          <p:nvPr/>
        </p:nvSpPr>
        <p:spPr>
          <a:xfrm>
            <a:off x="4918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D8A9E-3914-3160-615D-E7FD5189CF2E}"/>
              </a:ext>
            </a:extLst>
          </p:cNvPr>
          <p:cNvSpPr txBox="1"/>
          <p:nvPr/>
        </p:nvSpPr>
        <p:spPr>
          <a:xfrm>
            <a:off x="782782" y="4796520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262A50A-EEA4-DDAA-8A53-5D67CE8A640F}"/>
              </a:ext>
            </a:extLst>
          </p:cNvPr>
          <p:cNvSpPr/>
          <p:nvPr/>
        </p:nvSpPr>
        <p:spPr>
          <a:xfrm>
            <a:off x="52162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581130-CC29-4653-3CEE-C5AAB6F2FAB6}"/>
              </a:ext>
            </a:extLst>
          </p:cNvPr>
          <p:cNvSpPr txBox="1"/>
          <p:nvPr/>
        </p:nvSpPr>
        <p:spPr>
          <a:xfrm>
            <a:off x="5457260" y="4714887"/>
            <a:ext cx="1718740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 API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73AA78B-FFE0-7C6F-9E48-4B8BFF1D5C06}"/>
              </a:ext>
            </a:extLst>
          </p:cNvPr>
          <p:cNvSpPr txBox="1"/>
          <p:nvPr/>
        </p:nvSpPr>
        <p:spPr>
          <a:xfrm>
            <a:off x="5359509" y="2575679"/>
            <a:ext cx="2612694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SPA: Mehr als ein Service </a:t>
            </a:r>
            <a:r>
              <a:rPr lang="de-DE" sz="2800" dirty="0" err="1">
                <a:solidFill>
                  <a:srgbClr val="FF0000"/>
                </a:solidFill>
              </a:rPr>
              <a:t>einzeichenn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75BD9E5-B2FB-82AD-63DB-D66F3A75D02E}"/>
              </a:ext>
            </a:extLst>
          </p:cNvPr>
          <p:cNvSpPr txBox="1"/>
          <p:nvPr/>
        </p:nvSpPr>
        <p:spPr>
          <a:xfrm>
            <a:off x="5851624" y="3413342"/>
            <a:ext cx="2612694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Fullstack</a:t>
            </a:r>
            <a:r>
              <a:rPr lang="de-DE" sz="2800" dirty="0">
                <a:solidFill>
                  <a:srgbClr val="FF0000"/>
                </a:solidFill>
              </a:rPr>
              <a:t>: </a:t>
            </a:r>
            <a:r>
              <a:rPr lang="de-DE" sz="2800" dirty="0" err="1">
                <a:solidFill>
                  <a:srgbClr val="FF0000"/>
                </a:solidFill>
              </a:rPr>
              <a:t>Fullstack-only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>
                <a:solidFill>
                  <a:srgbClr val="FF0000"/>
                </a:solidFill>
              </a:rPr>
              <a:t>als Alternative</a:t>
            </a:r>
            <a:endParaRPr lang="de-D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99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Unsere Blog-Anwendung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1534602" y="2245106"/>
            <a:ext cx="5327373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Einzelne Schritte der Blog-Anwendung erneut prüfen:</a:t>
            </a:r>
          </a:p>
          <a:p>
            <a:r>
              <a:rPr lang="de-DE" sz="2800" dirty="0">
                <a:solidFill>
                  <a:srgbClr val="FF0000"/>
                </a:solidFill>
              </a:rPr>
              <a:t>wo macht </a:t>
            </a:r>
            <a:r>
              <a:rPr lang="de-DE" sz="2800" dirty="0" err="1">
                <a:solidFill>
                  <a:srgbClr val="FF0000"/>
                </a:solidFill>
              </a:rPr>
              <a:t>Next.js</a:t>
            </a:r>
            <a:r>
              <a:rPr lang="de-DE" sz="2800" dirty="0">
                <a:solidFill>
                  <a:srgbClr val="FF0000"/>
                </a:solidFill>
              </a:rPr>
              <a:t> Sinn</a:t>
            </a:r>
          </a:p>
        </p:txBody>
      </p:sp>
    </p:spTree>
    <p:extLst>
      <p:ext uri="{BB962C8B-B14F-4D97-AF65-F5344CB8AC3E}">
        <p14:creationId xmlns:p14="http://schemas.microsoft.com/office/powerpoint/2010/main" val="132603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637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bauen Schritt-für-Schritt eine Anwendung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Zu jedem Schritt überlegen wir, wie wir die Anwendung bauen würden:</a:t>
            </a:r>
          </a:p>
          <a:p>
            <a:pPr lvl="1">
              <a:lnSpc>
                <a:spcPct val="140000"/>
              </a:lnSpc>
            </a:pPr>
            <a:r>
              <a:rPr lang="de-DE" sz="1400" b="1" dirty="0"/>
              <a:t>"klassisch"</a:t>
            </a:r>
            <a:r>
              <a:rPr lang="de-DE" sz="1400" dirty="0"/>
              <a:t>: serverseitig, statisch gerenderte Anwendung (z.B. PHP, Spring </a:t>
            </a:r>
            <a:r>
              <a:rPr lang="de-DE" sz="1400" dirty="0" err="1"/>
              <a:t>WebMVC</a:t>
            </a:r>
            <a:r>
              <a:rPr lang="de-DE" sz="1400" dirty="0"/>
              <a:t> oder </a:t>
            </a:r>
            <a:r>
              <a:rPr lang="de-DE" sz="1400" dirty="0" err="1"/>
              <a:t>ASP.net</a:t>
            </a:r>
            <a:r>
              <a:rPr lang="de-DE" sz="1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</a:t>
            </a:r>
            <a:r>
              <a:rPr lang="de-DE" sz="1400" b="1" dirty="0">
                <a:solidFill>
                  <a:srgbClr val="36544F"/>
                </a:solidFill>
              </a:rPr>
              <a:t>klassisch + JS</a:t>
            </a:r>
            <a:r>
              <a:rPr lang="de-DE" sz="1400" b="0" dirty="0">
                <a:solidFill>
                  <a:srgbClr val="36544F"/>
                </a:solidFill>
              </a:rPr>
              <a:t>" wie "</a:t>
            </a:r>
            <a:r>
              <a:rPr lang="de-DE" sz="1400" dirty="0"/>
              <a:t>klassisch" </a:t>
            </a:r>
            <a:r>
              <a:rPr lang="de-DE" sz="1400" b="0" dirty="0">
                <a:solidFill>
                  <a:srgbClr val="36544F"/>
                </a:solidFill>
              </a:rPr>
              <a:t>aber hier und da mit JavaScript-</a:t>
            </a:r>
            <a:r>
              <a:rPr lang="de-DE" sz="1400" b="0" dirty="0" err="1">
                <a:solidFill>
                  <a:srgbClr val="36544F"/>
                </a:solidFill>
              </a:rPr>
              <a:t>Schnippseln</a:t>
            </a:r>
            <a:r>
              <a:rPr lang="de-DE" sz="1400" b="0" dirty="0">
                <a:solidFill>
                  <a:srgbClr val="36544F"/>
                </a:solidFill>
              </a:rPr>
              <a:t> ("</a:t>
            </a:r>
            <a:r>
              <a:rPr lang="de-DE" sz="1400" b="0" dirty="0" err="1">
                <a:solidFill>
                  <a:srgbClr val="36544F"/>
                </a:solidFill>
              </a:rPr>
              <a:t>jQuery</a:t>
            </a:r>
            <a:r>
              <a:rPr lang="de-DE" sz="14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40000"/>
              </a:lnSpc>
            </a:pPr>
            <a:r>
              <a:rPr lang="de-DE" sz="1400" dirty="0"/>
              <a:t>"</a:t>
            </a:r>
            <a:r>
              <a:rPr lang="de-DE" sz="1400" b="1" dirty="0"/>
              <a:t>Single-Page-App</a:t>
            </a:r>
            <a:r>
              <a:rPr lang="de-DE" sz="1400" dirty="0"/>
              <a:t>": Frontend komplett in JS, Daten im Backend, Kommunikation per HTTP API</a:t>
            </a: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51898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01E004-1EB7-27E4-4E2F-AA73BE308348}"/>
              </a:ext>
            </a:extLst>
          </p:cNvPr>
          <p:cNvSpPr txBox="1"/>
          <p:nvPr/>
        </p:nvSpPr>
        <p:spPr>
          <a:xfrm>
            <a:off x="609480" y="1188873"/>
            <a:ext cx="5327373" cy="2246769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HTMX</a:t>
            </a:r>
            <a:r>
              <a:rPr lang="de-DE" sz="2800" dirty="0">
                <a:solidFill>
                  <a:srgbClr val="36544F"/>
                </a:solidFill>
              </a:rPr>
              <a:t> </a:t>
            </a:r>
            <a:r>
              <a:rPr lang="de-DE" sz="2800" dirty="0">
                <a:solidFill>
                  <a:srgbClr val="FF0000"/>
                </a:solidFill>
              </a:rPr>
              <a:t>ist ein Sonderfall,</a:t>
            </a:r>
          </a:p>
          <a:p>
            <a:r>
              <a:rPr lang="de-DE" sz="2800" dirty="0">
                <a:solidFill>
                  <a:srgbClr val="FF0000"/>
                </a:solidFill>
              </a:rPr>
              <a:t>kann Probleme der Blog-Anwendung lösen, ist aber kein "</a:t>
            </a:r>
            <a:r>
              <a:rPr lang="de-DE" sz="2800" dirty="0" err="1">
                <a:solidFill>
                  <a:srgbClr val="FF0000"/>
                </a:solidFill>
              </a:rPr>
              <a:t>fullstack</a:t>
            </a:r>
            <a:r>
              <a:rPr lang="de-DE" sz="2800" dirty="0">
                <a:solidFill>
                  <a:srgbClr val="FF0000"/>
                </a:solidFill>
              </a:rPr>
              <a:t>"</a:t>
            </a:r>
          </a:p>
          <a:p>
            <a:r>
              <a:rPr lang="de-DE" sz="2800" dirty="0">
                <a:solidFill>
                  <a:srgbClr val="FF0000"/>
                </a:solidFill>
              </a:rPr>
              <a:t>Evtl. *vor* </a:t>
            </a:r>
            <a:r>
              <a:rPr lang="de-DE" sz="2800" dirty="0" err="1">
                <a:solidFill>
                  <a:srgbClr val="FF0000"/>
                </a:solidFill>
              </a:rPr>
              <a:t>Next.js</a:t>
            </a:r>
            <a:endParaRPr lang="de-D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51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HTMX, JSF, </a:t>
            </a:r>
            <a:r>
              <a:rPr lang="de-DE" dirty="0" err="1"/>
              <a:t>Wicket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101E004-1EB7-27E4-4E2F-AA73BE308348}"/>
              </a:ext>
            </a:extLst>
          </p:cNvPr>
          <p:cNvSpPr txBox="1"/>
          <p:nvPr/>
        </p:nvSpPr>
        <p:spPr>
          <a:xfrm>
            <a:off x="609480" y="1188873"/>
            <a:ext cx="5327373" cy="2677656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"Verstecken" JavaScript,</a:t>
            </a:r>
          </a:p>
          <a:p>
            <a:r>
              <a:rPr lang="de-DE" sz="2800" dirty="0">
                <a:solidFill>
                  <a:srgbClr val="FF0000"/>
                </a:solidFill>
              </a:rPr>
              <a:t>Sprach-Wechsel (JS + Java bzw. JS + andere Sprache)</a:t>
            </a:r>
          </a:p>
          <a:p>
            <a:r>
              <a:rPr lang="de-DE" sz="2800" dirty="0">
                <a:solidFill>
                  <a:srgbClr val="FF0000"/>
                </a:solidFill>
              </a:rPr>
              <a:t>Insb. bei </a:t>
            </a:r>
            <a:r>
              <a:rPr lang="de-DE" sz="2800" dirty="0" err="1">
                <a:solidFill>
                  <a:srgbClr val="FF0000"/>
                </a:solidFill>
              </a:rPr>
              <a:t>next.js</a:t>
            </a:r>
            <a:r>
              <a:rPr lang="de-DE" sz="2800" dirty="0">
                <a:solidFill>
                  <a:srgbClr val="FF0000"/>
                </a:solidFill>
              </a:rPr>
              <a:t> alles aus einem Guss (JS/TS + JSX)</a:t>
            </a:r>
          </a:p>
          <a:p>
            <a:r>
              <a:rPr lang="de-DE" sz="2800" dirty="0">
                <a:solidFill>
                  <a:srgbClr val="FF0000"/>
                </a:solidFill>
              </a:rPr>
              <a:t>   (=&gt;JSX </a:t>
            </a:r>
            <a:r>
              <a:rPr lang="de-DE" sz="2800" dirty="0" err="1">
                <a:solidFill>
                  <a:srgbClr val="FF0000"/>
                </a:solidFill>
              </a:rPr>
              <a:t>Sprachwerweiterung</a:t>
            </a:r>
            <a:r>
              <a:rPr lang="de-DE" sz="28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402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3E7FF46-AAEB-4742-3B64-3252B68CAD36}"/>
              </a:ext>
            </a:extLst>
          </p:cNvPr>
          <p:cNvSpPr txBox="1"/>
          <p:nvPr/>
        </p:nvSpPr>
        <p:spPr>
          <a:xfrm>
            <a:off x="187569" y="655267"/>
            <a:ext cx="7503977" cy="954107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FF0000"/>
                </a:solidFill>
              </a:rPr>
              <a:t>Wenn Vortrag fertig ist, nochmal alle Anforderungen einsammeln und prüfen, in </a:t>
            </a:r>
            <a:r>
              <a:rPr lang="de-DE" sz="1400" dirty="0" err="1">
                <a:solidFill>
                  <a:srgbClr val="FF0000"/>
                </a:solidFill>
              </a:rPr>
              <a:t>wiefern</a:t>
            </a:r>
            <a:r>
              <a:rPr lang="de-DE" sz="1400" dirty="0">
                <a:solidFill>
                  <a:srgbClr val="FF0000"/>
                </a:solidFill>
              </a:rPr>
              <a:t> wir die jetzt</a:t>
            </a:r>
          </a:p>
          <a:p>
            <a:pPr algn="l"/>
            <a:r>
              <a:rPr lang="de-DE" sz="1400" dirty="0">
                <a:solidFill>
                  <a:srgbClr val="FF0000"/>
                </a:solidFill>
              </a:rPr>
              <a:t>mit der einen oder anderen Technik umgesetzt haben (insb. SEO)</a:t>
            </a:r>
          </a:p>
          <a:p>
            <a:pPr algn="l"/>
            <a:endParaRPr lang="de-DE" sz="1400" dirty="0">
              <a:solidFill>
                <a:srgbClr val="FF0000"/>
              </a:solidFill>
            </a:endParaRPr>
          </a:p>
          <a:p>
            <a:pPr algn="l"/>
            <a:endParaRPr lang="de-DE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04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/wdc2023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3427117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Website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Seite kommt fertig als HTML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Id</a:t>
            </a:r>
            <a:r>
              <a:rPr lang="de-DE" sz="1600" b="0" dirty="0">
                <a:solidFill>
                  <a:srgbClr val="36544F"/>
                </a:solidFill>
              </a:rPr>
              <a:t> des Blog-Posts ist in der URL vorhanden und kann verlinkt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Pfeile sind reguläre HTML-Links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95891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5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3229</Words>
  <Application>Microsoft Macintosh PowerPoint</Application>
  <PresentationFormat>Bildschirmpräsentation (16:9)</PresentationFormat>
  <Paragraphs>494</Paragraphs>
  <Slides>63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63</vt:i4>
      </vt:variant>
    </vt:vector>
  </HeadingPairs>
  <TitlesOfParts>
    <vt:vector size="70" baseType="lpstr">
      <vt:lpstr>Arial</vt:lpstr>
      <vt:lpstr>Calibri</vt:lpstr>
      <vt:lpstr>Calibri Light</vt:lpstr>
      <vt:lpstr>Montserrat</vt:lpstr>
      <vt:lpstr>Source Code Pro Medium</vt:lpstr>
      <vt:lpstr>Source Sans Pro</vt:lpstr>
      <vt:lpstr>Office-Design</vt:lpstr>
      <vt:lpstr>Web Developer Conference | Hamburg, 19. September 2023 | @nilshartmann</vt:lpstr>
      <vt:lpstr>https://nilshartmann.net</vt:lpstr>
      <vt:lpstr>PowerPoint-Präsentation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Fazit</vt:lpstr>
      <vt:lpstr>Fazit</vt:lpstr>
      <vt:lpstr>Fazit</vt:lpstr>
      <vt:lpstr>Fazit</vt:lpstr>
      <vt:lpstr>Fazit</vt:lpstr>
      <vt:lpstr>Fazit</vt:lpstr>
      <vt:lpstr>Fazit</vt:lpstr>
      <vt:lpstr>Eine Web-Anwendung</vt:lpstr>
      <vt:lpstr>Eine Web-Anwendung</vt:lpstr>
      <vt:lpstr>Fazit</vt:lpstr>
      <vt:lpstr>Fazit</vt:lpstr>
      <vt:lpstr>SSR</vt:lpstr>
      <vt:lpstr>SSR</vt:lpstr>
      <vt:lpstr>SSR</vt:lpstr>
      <vt:lpstr>SSR</vt:lpstr>
      <vt:lpstr>Fazit</vt:lpstr>
      <vt:lpstr>PowerPoint-Präsentation</vt:lpstr>
      <vt:lpstr>Fullstack Ansätze</vt:lpstr>
      <vt:lpstr>Fullstack Ansätze</vt:lpstr>
      <vt:lpstr>Fullstack Ansätze</vt:lpstr>
      <vt:lpstr>PowerPoint-Präsentation</vt:lpstr>
      <vt:lpstr>Fullstack Ansätze</vt:lpstr>
      <vt:lpstr>Fullstack Ansätze</vt:lpstr>
      <vt:lpstr>Fullstack Ansätze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Eine Web-Anwendung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1264</cp:revision>
  <cp:lastPrinted>2019-09-04T14:49:47Z</cp:lastPrinted>
  <dcterms:created xsi:type="dcterms:W3CDTF">2016-03-28T15:59:53Z</dcterms:created>
  <dcterms:modified xsi:type="dcterms:W3CDTF">2023-09-24T10:24:17Z</dcterms:modified>
</cp:coreProperties>
</file>